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32"/>
  </p:notesMasterIdLst>
  <p:handoutMasterIdLst>
    <p:handoutMasterId r:id="rId33"/>
  </p:handoutMasterIdLst>
  <p:sldIdLst>
    <p:sldId id="394" r:id="rId4"/>
    <p:sldId id="395" r:id="rId5"/>
    <p:sldId id="491" r:id="rId6"/>
    <p:sldId id="496" r:id="rId7"/>
    <p:sldId id="497" r:id="rId8"/>
    <p:sldId id="498" r:id="rId9"/>
    <p:sldId id="499" r:id="rId10"/>
    <p:sldId id="501" r:id="rId11"/>
    <p:sldId id="502" r:id="rId12"/>
    <p:sldId id="503" r:id="rId13"/>
    <p:sldId id="513" r:id="rId14"/>
    <p:sldId id="516" r:id="rId15"/>
    <p:sldId id="517" r:id="rId16"/>
    <p:sldId id="518" r:id="rId17"/>
    <p:sldId id="506" r:id="rId18"/>
    <p:sldId id="505" r:id="rId19"/>
    <p:sldId id="507" r:id="rId20"/>
    <p:sldId id="508" r:id="rId21"/>
    <p:sldId id="509" r:id="rId22"/>
    <p:sldId id="512" r:id="rId23"/>
    <p:sldId id="511" r:id="rId24"/>
    <p:sldId id="510" r:id="rId25"/>
    <p:sldId id="495" r:id="rId26"/>
    <p:sldId id="519" r:id="rId27"/>
    <p:sldId id="488" r:id="rId28"/>
    <p:sldId id="442" r:id="rId29"/>
    <p:sldId id="352" r:id="rId30"/>
    <p:sldId id="393" r:id="rId3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C9E"/>
    <a:srgbClr val="FBEEDC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14" autoAdjust="0"/>
    <p:restoredTop sz="94595" autoAdjust="0"/>
  </p:normalViewPr>
  <p:slideViewPr>
    <p:cSldViewPr>
      <p:cViewPr varScale="1">
        <p:scale>
          <a:sx n="82" d="100"/>
          <a:sy n="82" d="100"/>
        </p:scale>
        <p:origin x="682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2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28-Feb-17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28-Feb-17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569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28-Feb-17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28-Feb-17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28-Feb-17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28-Feb-17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://www.jetbrains.com/phpstor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ptana.com/" TargetMode="External"/><Relationship Id="rId2" Type="http://schemas.openxmlformats.org/officeDocument/2006/relationships/hyperlink" Target="http://www.eclipse.org/pdt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xdebug.org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51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software-technologies" TargetMode="External"/><Relationship Id="rId21" Type="http://schemas.openxmlformats.org/officeDocument/2006/relationships/image" Target="../media/image55.png"/><Relationship Id="rId7" Type="http://schemas.openxmlformats.org/officeDocument/2006/relationships/image" Target="../media/image48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53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50.png"/><Relationship Id="rId5" Type="http://schemas.openxmlformats.org/officeDocument/2006/relationships/image" Target="../media/image47.png"/><Relationship Id="rId15" Type="http://schemas.openxmlformats.org/officeDocument/2006/relationships/image" Target="../media/image52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54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49.png"/><Relationship Id="rId14" Type="http://schemas.openxmlformats.org/officeDocument/2006/relationships/hyperlink" Target="http://www.indeavr.com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56.png"/><Relationship Id="rId12" Type="http://schemas.openxmlformats.org/officeDocument/2006/relationships/image" Target="../media/image5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5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57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s://www.apachefriends.org/download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680828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XAMPP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1919484"/>
            <a:ext cx="8125251" cy="1357116"/>
          </a:xfrm>
        </p:spPr>
        <p:txBody>
          <a:bodyPr>
            <a:normAutofit/>
          </a:bodyPr>
          <a:lstStyle/>
          <a:p>
            <a:r>
              <a:rPr lang="en-US" dirty="0"/>
              <a:t>Setup a PHP + MySQL</a:t>
            </a:r>
            <a:br>
              <a:rPr lang="en-US" dirty="0"/>
            </a:br>
            <a:r>
              <a:rPr lang="en-US" dirty="0"/>
              <a:t>Development Environment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169851" y="3813285"/>
            <a:ext cx="1168910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XAMPP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31031" y="3798692"/>
            <a:ext cx="4706520" cy="2328874"/>
          </a:xfrm>
          <a:prstGeom prst="roundRect">
            <a:avLst>
              <a:gd name="adj" fmla="val 2883"/>
            </a:avLst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600" dirty="0"/>
              <a:t>Apache configuration file (</a:t>
            </a:r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httpd.conf</a:t>
            </a:r>
            <a:r>
              <a:rPr lang="en-US" sz="3600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sz="3600" b="1" noProof="1">
                <a:solidFill>
                  <a:srgbClr val="F3BE60"/>
                </a:solidFill>
              </a:rPr>
              <a:t>.\apache\conf\httpd.conf</a:t>
            </a:r>
            <a:endParaRPr lang="en-US" sz="3600" noProof="1">
              <a:solidFill>
                <a:srgbClr val="F3BE60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3600" dirty="0"/>
              <a:t>PHP configuration file (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php.ini</a:t>
            </a:r>
            <a:r>
              <a:rPr lang="en-US" sz="3600" dirty="0"/>
              <a:t>):</a:t>
            </a:r>
          </a:p>
          <a:p>
            <a:pPr lvl="1">
              <a:lnSpc>
                <a:spcPct val="120000"/>
              </a:lnSpc>
            </a:pPr>
            <a:r>
              <a:rPr lang="en-US" sz="3600" b="1" noProof="1">
                <a:solidFill>
                  <a:srgbClr val="F3BE60"/>
                </a:solidFill>
              </a:rPr>
              <a:t>.\apache\bin\php.ini</a:t>
            </a:r>
            <a:endParaRPr lang="en-US" sz="3600" noProof="1">
              <a:solidFill>
                <a:srgbClr val="F3BE60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3600" dirty="0"/>
              <a:t>MySQL configuration file (</a:t>
            </a:r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my.cnf</a:t>
            </a:r>
            <a:r>
              <a:rPr lang="en-US" sz="3600" dirty="0"/>
              <a:t>):</a:t>
            </a:r>
          </a:p>
          <a:p>
            <a:pPr lvl="1">
              <a:lnSpc>
                <a:spcPct val="120000"/>
              </a:lnSpc>
            </a:pPr>
            <a:r>
              <a:rPr lang="en-US" sz="3600" noProof="1">
                <a:solidFill>
                  <a:srgbClr val="F3BE60"/>
                </a:solidFill>
              </a:rPr>
              <a:t>.</a:t>
            </a:r>
            <a:r>
              <a:rPr lang="en-US" sz="3600" b="1" noProof="1">
                <a:solidFill>
                  <a:srgbClr val="F3BE60"/>
                </a:solidFill>
              </a:rPr>
              <a:t>\mysql\bin\my.cnf</a:t>
            </a:r>
            <a:endParaRPr lang="en-US" sz="3600" noProof="1">
              <a:solidFill>
                <a:srgbClr val="F3BE6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XAMPP Configuration Files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9786" y="4309126"/>
            <a:ext cx="1863074" cy="1863074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8685212" y="1371600"/>
            <a:ext cx="2784438" cy="2514600"/>
            <a:chOff x="8968301" y="1160947"/>
            <a:chExt cx="2460111" cy="222170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68301" y="1160947"/>
              <a:ext cx="1020520" cy="3563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75612" y="1543050"/>
              <a:ext cx="2452800" cy="1839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6611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572000"/>
            <a:ext cx="8938472" cy="820600"/>
          </a:xfrm>
        </p:spPr>
        <p:txBody>
          <a:bodyPr/>
          <a:lstStyle/>
          <a:p>
            <a:r>
              <a:rPr lang="en-US" dirty="0"/>
              <a:t>PHP IDEs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526368"/>
            <a:ext cx="8938472" cy="719034"/>
          </a:xfrm>
        </p:spPr>
        <p:txBody>
          <a:bodyPr/>
          <a:lstStyle/>
          <a:p>
            <a:r>
              <a:rPr lang="en-US" dirty="0"/>
              <a:t>PHP Storm, </a:t>
            </a:r>
            <a:r>
              <a:rPr lang="en-US" noProof="1"/>
              <a:t>NetBeans, Eclipse, …</a:t>
            </a:r>
            <a:endParaRPr lang="en-US" dirty="0"/>
          </a:p>
        </p:txBody>
      </p:sp>
      <p:pic>
        <p:nvPicPr>
          <p:cNvPr id="8198" name="Picture 6" descr="http://www.faceyspacey.com/images/article-images/netbeans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6505" y="2638426"/>
            <a:ext cx="2961407" cy="1628775"/>
          </a:xfrm>
          <a:prstGeom prst="roundRect">
            <a:avLst>
              <a:gd name="adj" fmla="val 580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3694" y="1203025"/>
            <a:ext cx="4167928" cy="2593842"/>
          </a:xfrm>
          <a:prstGeom prst="roundRect">
            <a:avLst>
              <a:gd name="adj" fmla="val 1821"/>
            </a:avLst>
          </a:prstGeom>
          <a:noFill/>
          <a:ln>
            <a:solidFill>
              <a:schemeClr val="tx2">
                <a:lumMod val="25000"/>
              </a:schemeClr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049" y="2486025"/>
            <a:ext cx="2133600" cy="1933575"/>
          </a:xfrm>
          <a:prstGeom prst="roundRect">
            <a:avLst>
              <a:gd name="adj" fmla="val 5801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617475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6208799" cy="5570355"/>
          </a:xfrm>
        </p:spPr>
        <p:txBody>
          <a:bodyPr/>
          <a:lstStyle/>
          <a:p>
            <a:r>
              <a:rPr lang="en-US" dirty="0"/>
              <a:t>PHP Storm</a:t>
            </a:r>
          </a:p>
          <a:p>
            <a:pPr lvl="1"/>
            <a:r>
              <a:rPr lang="en-US" dirty="0"/>
              <a:t>Powerful PHP IDE</a:t>
            </a:r>
          </a:p>
          <a:p>
            <a:pPr lvl="1"/>
            <a:r>
              <a:rPr lang="en-US" dirty="0"/>
              <a:t>By </a:t>
            </a:r>
            <a:r>
              <a:rPr lang="en-US" noProof="1"/>
              <a:t>JetBrains</a:t>
            </a:r>
            <a:r>
              <a:rPr lang="en-US" dirty="0"/>
              <a:t>, paid product</a:t>
            </a:r>
          </a:p>
          <a:p>
            <a:pPr lvl="1"/>
            <a:r>
              <a:rPr lang="en-US" dirty="0"/>
              <a:t>Built-in Web server for simplified configuration</a:t>
            </a:r>
          </a:p>
          <a:p>
            <a:pPr lvl="1"/>
            <a:r>
              <a:rPr lang="en-US" dirty="0"/>
              <a:t>Easy to install and configure</a:t>
            </a:r>
          </a:p>
          <a:p>
            <a:pPr lvl="1"/>
            <a:r>
              <a:rPr lang="en-US" dirty="0"/>
              <a:t>Debugger (</a:t>
            </a:r>
            <a:r>
              <a:rPr lang="en-US" noProof="1"/>
              <a:t>Xdebug</a:t>
            </a:r>
            <a:r>
              <a:rPr lang="en-US" dirty="0"/>
              <a:t> support)</a:t>
            </a:r>
          </a:p>
          <a:p>
            <a:pPr lvl="1"/>
            <a:r>
              <a:rPr lang="en-US" dirty="0">
                <a:hlinkClick r:id="rId2"/>
              </a:rPr>
              <a:t>http://jetbrains.com/phpstorm/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Storm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968" y="1676400"/>
            <a:ext cx="5033644" cy="394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08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7046999" cy="5570355"/>
          </a:xfrm>
        </p:spPr>
        <p:txBody>
          <a:bodyPr/>
          <a:lstStyle/>
          <a:p>
            <a:r>
              <a:rPr lang="en-US" dirty="0"/>
              <a:t>The NetBeans IDE fully supports PHP</a:t>
            </a:r>
          </a:p>
          <a:p>
            <a:pPr lvl="1"/>
            <a:r>
              <a:rPr lang="en-US" dirty="0"/>
              <a:t>Free</a:t>
            </a:r>
            <a:r>
              <a:rPr lang="bg-BG" dirty="0"/>
              <a:t>, </a:t>
            </a:r>
            <a:r>
              <a:rPr lang="en-US" dirty="0"/>
              <a:t>open-source IDE</a:t>
            </a:r>
          </a:p>
          <a:p>
            <a:pPr lvl="1"/>
            <a:r>
              <a:rPr lang="en-US" dirty="0"/>
              <a:t>PHP code editor</a:t>
            </a:r>
          </a:p>
          <a:p>
            <a:pPr lvl="1"/>
            <a:r>
              <a:rPr lang="en-US" dirty="0"/>
              <a:t>Debugger (through </a:t>
            </a:r>
            <a:r>
              <a:rPr lang="en-US" noProof="1"/>
              <a:t>Xdebug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Server integration</a:t>
            </a:r>
          </a:p>
          <a:p>
            <a:pPr lvl="1"/>
            <a:r>
              <a:rPr lang="en-US" dirty="0"/>
              <a:t>Frameworks support:</a:t>
            </a:r>
          </a:p>
          <a:p>
            <a:pPr lvl="2"/>
            <a:r>
              <a:rPr lang="en-US" dirty="0"/>
              <a:t>Symfony2, </a:t>
            </a:r>
            <a:r>
              <a:rPr lang="en-US" noProof="1"/>
              <a:t>Zend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NetBeans for PHP</a:t>
            </a:r>
          </a:p>
        </p:txBody>
      </p:sp>
      <p:pic>
        <p:nvPicPr>
          <p:cNvPr id="3074" name="Picture 2" descr="http://www.shinephp.com/wp-content/uploads/2009/10/netbeans-as-i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4129" y="2236110"/>
            <a:ext cx="5374283" cy="3931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047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Eclipse platform provides solid PHP development support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PDT</a:t>
            </a:r>
            <a:r>
              <a:rPr lang="en-US" dirty="0"/>
              <a:t> – PHP Development Tools</a:t>
            </a:r>
          </a:p>
          <a:p>
            <a:pPr lvl="1"/>
            <a:r>
              <a:rPr lang="en-US" dirty="0"/>
              <a:t>Write PHP code, Web server integration, debugging (</a:t>
            </a:r>
            <a:r>
              <a:rPr lang="en-US" noProof="1"/>
              <a:t>Xdebug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Free, open-source: </a:t>
            </a:r>
            <a:r>
              <a:rPr lang="en-US" dirty="0">
                <a:hlinkClick r:id="rId2"/>
              </a:rPr>
              <a:t>http://www.eclipse.org/pdt/</a:t>
            </a:r>
            <a:endParaRPr lang="en-US" dirty="0"/>
          </a:p>
          <a:p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Aptana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Studio</a:t>
            </a:r>
          </a:p>
          <a:p>
            <a:pPr lvl="1"/>
            <a:r>
              <a:rPr lang="en-US" dirty="0"/>
              <a:t>Eclipse-based IDE for PHP, Ruby, Python</a:t>
            </a:r>
          </a:p>
          <a:p>
            <a:pPr lvl="1"/>
            <a:r>
              <a:rPr lang="en-US" dirty="0"/>
              <a:t>Supports also HTML, CSS, JavaScript</a:t>
            </a:r>
          </a:p>
          <a:p>
            <a:pPr lvl="1"/>
            <a:r>
              <a:rPr lang="en-US" dirty="0"/>
              <a:t>Open-source: </a:t>
            </a:r>
            <a:r>
              <a:rPr lang="en-US" dirty="0">
                <a:hlinkClick r:id="rId3"/>
              </a:rPr>
              <a:t>http://www.aptana.com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Eclipse PDT / </a:t>
            </a:r>
            <a:r>
              <a:rPr lang="en-US" noProof="1"/>
              <a:t>Aptana</a:t>
            </a:r>
            <a:r>
              <a:rPr lang="en-US" dirty="0"/>
              <a:t> Studio</a:t>
            </a:r>
            <a:endParaRPr lang="en-US" noProof="1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7552" y="4114800"/>
            <a:ext cx="3919460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81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72456"/>
            <a:ext cx="8938472" cy="820600"/>
          </a:xfrm>
        </p:spPr>
        <p:txBody>
          <a:bodyPr/>
          <a:lstStyle/>
          <a:p>
            <a:r>
              <a:rPr lang="en-US" dirty="0"/>
              <a:t>Debugging PHP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827656"/>
            <a:ext cx="8938472" cy="719034"/>
          </a:xfrm>
        </p:spPr>
        <p:txBody>
          <a:bodyPr/>
          <a:lstStyle/>
          <a:p>
            <a:r>
              <a:rPr lang="en-US" dirty="0"/>
              <a:t>Setup </a:t>
            </a:r>
            <a:r>
              <a:rPr lang="en-US" noProof="1"/>
              <a:t>Xdebug</a:t>
            </a:r>
            <a:r>
              <a:rPr lang="en-US" dirty="0"/>
              <a:t> for PHP Debugging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284412" y="762000"/>
            <a:ext cx="6586249" cy="3924465"/>
            <a:chOff x="3324423" y="914400"/>
            <a:chExt cx="6586249" cy="392446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24423" y="914400"/>
              <a:ext cx="5182049" cy="3810330"/>
            </a:xfrm>
            <a:prstGeom prst="rect">
              <a:avLst/>
            </a:prstGeom>
          </p:spPr>
        </p:pic>
        <p:pic>
          <p:nvPicPr>
            <p:cNvPr id="2056" name="Picture 8" descr="http://www.freeiconsweb.com/Freeicons/hexapod/Bug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35316" y="1828800"/>
              <a:ext cx="1168896" cy="1295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http://icons.iconarchive.com/icons/custom-icon-design/flatastic-1/512/search-icon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00096" y="1328289"/>
              <a:ext cx="3510576" cy="35105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978636" y="2819400"/>
              <a:ext cx="1219200" cy="1221425"/>
            </a:xfrm>
            <a:prstGeom prst="rect">
              <a:avLst/>
            </a:prstGeom>
          </p:spPr>
        </p:pic>
        <p:pic>
          <p:nvPicPr>
            <p:cNvPr id="2060" name="Picture 12" descr="https://derickrethans.nl/images/content/xdebug_logo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5293" y="3703363"/>
              <a:ext cx="1905000" cy="1114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89655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4684799" cy="5570355"/>
          </a:xfrm>
        </p:spPr>
        <p:txBody>
          <a:bodyPr/>
          <a:lstStyle/>
          <a:p>
            <a:r>
              <a:rPr lang="en-US" dirty="0"/>
              <a:t>PHP uses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Xdebug</a:t>
            </a:r>
            <a:r>
              <a:rPr lang="en-US" dirty="0"/>
              <a:t> extension to enable code debugging</a:t>
            </a:r>
          </a:p>
          <a:p>
            <a:pPr>
              <a:spcBef>
                <a:spcPts val="1800"/>
              </a:spcBef>
            </a:pPr>
            <a:r>
              <a:rPr lang="en-US" dirty="0"/>
              <a:t>Check whether </a:t>
            </a:r>
            <a:r>
              <a:rPr lang="en-US" noProof="1"/>
              <a:t>Xdebug</a:t>
            </a:r>
            <a:r>
              <a:rPr lang="en-US" dirty="0"/>
              <a:t> is installed by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phpinfo()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Xdebug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958" y="1295400"/>
            <a:ext cx="5229225" cy="15144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531" y="3352800"/>
            <a:ext cx="6226080" cy="2895851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>
          <a:xfrm>
            <a:off x="8283170" y="2929935"/>
            <a:ext cx="304800" cy="3143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10182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for </a:t>
            </a:r>
            <a:r>
              <a:rPr lang="en-US" noProof="1"/>
              <a:t>Xdebug with phpinfo()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812" y="1095752"/>
            <a:ext cx="9353550" cy="5429250"/>
          </a:xfrm>
          <a:prstGeom prst="rect">
            <a:avLst/>
          </a:prstGeom>
        </p:spPr>
      </p:pic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7313612" y="2286000"/>
            <a:ext cx="3671206" cy="1055914"/>
          </a:xfrm>
          <a:prstGeom prst="wedgeRoundRectCallout">
            <a:avLst>
              <a:gd name="adj1" fmla="val -67770"/>
              <a:gd name="adj2" fmla="val -3970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xdebug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extension is shown in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phpinfo()</a:t>
            </a:r>
          </a:p>
        </p:txBody>
      </p:sp>
    </p:spTree>
    <p:extLst>
      <p:ext uri="{BB962C8B-B14F-4D97-AF65-F5344CB8AC3E}">
        <p14:creationId xmlns:p14="http://schemas.microsoft.com/office/powerpoint/2010/main" val="88088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</a:t>
            </a:r>
            <a:r>
              <a:rPr lang="en-US" noProof="1"/>
              <a:t>Xdebug</a:t>
            </a:r>
            <a:r>
              <a:rPr lang="en-US" dirty="0"/>
              <a:t> for PHP 7 from </a:t>
            </a:r>
            <a:r>
              <a:rPr lang="en-US" dirty="0">
                <a:hlinkClick r:id="rId2"/>
              </a:rPr>
              <a:t>https://xdebug.org</a:t>
            </a:r>
            <a:endParaRPr lang="en-US" dirty="0"/>
          </a:p>
          <a:p>
            <a:pPr lvl="1"/>
            <a:r>
              <a:rPr lang="en-US" dirty="0"/>
              <a:t>XAMPP is 32-bit, so use the 32-bit version, thread-safe (TS)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php_xdebug-2.4.0-7.0-vc14.dll</a:t>
            </a:r>
          </a:p>
          <a:p>
            <a:pPr>
              <a:spcBef>
                <a:spcPts val="1800"/>
              </a:spcBef>
            </a:pPr>
            <a:r>
              <a:rPr lang="en-US" dirty="0"/>
              <a:t>Save it in</a:t>
            </a:r>
            <a:r>
              <a:rPr lang="bg-BG" dirty="0"/>
              <a:t> </a:t>
            </a:r>
            <a:r>
              <a:rPr lang="en-US" dirty="0"/>
              <a:t>your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php/ext</a:t>
            </a:r>
            <a:br>
              <a:rPr lang="en-US" dirty="0"/>
            </a:br>
            <a:r>
              <a:rPr lang="en-US" dirty="0"/>
              <a:t>directory, e.g.</a:t>
            </a:r>
            <a:br>
              <a:rPr lang="en-US" dirty="0"/>
            </a:b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c:\xampp\php\ext</a:t>
            </a:r>
            <a:r>
              <a:rPr lang="en-US" dirty="0"/>
              <a:t> </a:t>
            </a:r>
          </a:p>
          <a:p>
            <a:pPr lvl="1"/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</a:t>
            </a:r>
            <a:r>
              <a:rPr lang="en-US" noProof="1"/>
              <a:t>Xdebug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924" y="3306184"/>
            <a:ext cx="5948995" cy="301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36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375999" cy="5570355"/>
          </a:xfrm>
        </p:spPr>
        <p:txBody>
          <a:bodyPr/>
          <a:lstStyle/>
          <a:p>
            <a:r>
              <a:rPr lang="en-US" dirty="0"/>
              <a:t>Add the following lines to your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php.ini</a:t>
            </a:r>
          </a:p>
          <a:p>
            <a:pPr lvl="1"/>
            <a:r>
              <a:rPr lang="en-US" dirty="0"/>
              <a:t>Typically its is located 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c:\xampp\php\php.ini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Enable the </a:t>
            </a:r>
            <a:r>
              <a:rPr lang="en-US" noProof="1"/>
              <a:t>XDdebug</a:t>
            </a:r>
            <a:r>
              <a:rPr lang="en-US" dirty="0"/>
              <a:t> Extension in php.ini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140" y="2568872"/>
            <a:ext cx="6317672" cy="2249818"/>
          </a:xfrm>
          <a:prstGeom prst="rect">
            <a:avLst/>
          </a:prstGeom>
        </p:spPr>
      </p:pic>
      <p:sp>
        <p:nvSpPr>
          <p:cNvPr id="7" name="Text Placeholder 5"/>
          <p:cNvSpPr txBox="1">
            <a:spLocks/>
          </p:cNvSpPr>
          <p:nvPr/>
        </p:nvSpPr>
        <p:spPr>
          <a:xfrm>
            <a:off x="531814" y="5048656"/>
            <a:ext cx="11125198" cy="14184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[Xdebug]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zend_extension</a:t>
            </a: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"C:\xampp\php\ext\php_xdebug-2.4.0-7.0-vc14.dll"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xdebug.remote_enable</a:t>
            </a: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600" b="1" spc="-1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11858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r>
              <a:rPr lang="en-US" sz="3200" dirty="0"/>
              <a:t>What is XAMPP</a:t>
            </a:r>
          </a:p>
          <a:p>
            <a:pPr lvl="1"/>
            <a:r>
              <a:rPr lang="en-US" sz="3000" dirty="0"/>
              <a:t>Installing and Configuring</a:t>
            </a:r>
            <a:br>
              <a:rPr lang="en-US" sz="3000" dirty="0"/>
            </a:br>
            <a:r>
              <a:rPr lang="en-US" sz="3000" dirty="0"/>
              <a:t>XAMPP on Windows</a:t>
            </a:r>
          </a:p>
          <a:p>
            <a:r>
              <a:rPr lang="en-US" sz="3200" dirty="0"/>
              <a:t>PHP IDEs</a:t>
            </a:r>
          </a:p>
          <a:p>
            <a:pPr lvl="1"/>
            <a:r>
              <a:rPr lang="en-US" sz="3000" noProof="1"/>
              <a:t>phpStorm</a:t>
            </a:r>
            <a:r>
              <a:rPr lang="en-US" sz="3000" dirty="0"/>
              <a:t>, Eclipse, NetBeans</a:t>
            </a:r>
          </a:p>
          <a:p>
            <a:r>
              <a:rPr lang="en-US" sz="3200" dirty="0"/>
              <a:t>Debugging PHP with </a:t>
            </a:r>
            <a:r>
              <a:rPr lang="en-US" sz="3200" noProof="1"/>
              <a:t>Xdebug</a:t>
            </a:r>
          </a:p>
          <a:p>
            <a:pPr lvl="1"/>
            <a:r>
              <a:rPr lang="en-US" sz="3000" dirty="0"/>
              <a:t>Configuring </a:t>
            </a:r>
            <a:r>
              <a:rPr lang="en-US" sz="3000" noProof="1"/>
              <a:t>Xdebug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13412" y="1485512"/>
            <a:ext cx="2180390" cy="218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0646" y="1600200"/>
            <a:ext cx="3164556" cy="40804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12" y="4267200"/>
            <a:ext cx="1484560" cy="1700578"/>
          </a:xfrm>
          <a:prstGeom prst="roundRect">
            <a:avLst>
              <a:gd name="adj" fmla="val 2840"/>
            </a:avLst>
          </a:prstGeom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php.ini</a:t>
            </a:r>
            <a:r>
              <a:rPr lang="en-US" dirty="0"/>
              <a:t> require Apache Web server restart!</a:t>
            </a:r>
          </a:p>
          <a:p>
            <a:pPr lvl="1"/>
            <a:r>
              <a:rPr lang="en-US" dirty="0"/>
              <a:t>Also restart your IDE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Restart Apache and Your IDE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254" y="1943912"/>
            <a:ext cx="5958358" cy="20669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254" y="4356636"/>
            <a:ext cx="5958358" cy="204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80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Again for </a:t>
            </a:r>
            <a:r>
              <a:rPr lang="en-US" noProof="1"/>
              <a:t>Xdebug with phpinfo()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812" y="1095752"/>
            <a:ext cx="9353550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48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your project in the Apache document root</a:t>
            </a:r>
          </a:p>
          <a:p>
            <a:pPr lvl="1"/>
            <a:r>
              <a:rPr lang="en-US" dirty="0"/>
              <a:t>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c:\xampp\htdocs\MyProject</a:t>
            </a:r>
          </a:p>
          <a:p>
            <a:pPr>
              <a:spcBef>
                <a:spcPts val="1200"/>
              </a:spcBef>
            </a:pPr>
            <a:r>
              <a:rPr lang="en-US" dirty="0"/>
              <a:t>Setup a debug configuration</a:t>
            </a:r>
          </a:p>
          <a:p>
            <a:pPr>
              <a:spcBef>
                <a:spcPts val="1200"/>
              </a:spcBef>
            </a:pPr>
            <a:r>
              <a:rPr lang="en-US" dirty="0"/>
              <a:t>Configure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Apache XAMPP</a:t>
            </a:r>
            <a:br>
              <a:rPr lang="en-US" b="1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/>
              <a:t>as Web server</a:t>
            </a:r>
          </a:p>
          <a:p>
            <a:pPr lvl="1"/>
            <a:r>
              <a:rPr lang="en-US" dirty="0"/>
              <a:t>Host: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localhost</a:t>
            </a:r>
          </a:p>
          <a:p>
            <a:pPr lvl="1"/>
            <a:r>
              <a:rPr lang="en-US" dirty="0"/>
              <a:t>Port: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80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in PHP Storm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8005" y="2684832"/>
            <a:ext cx="5540127" cy="361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646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breakpoints</a:t>
            </a:r>
            <a:r>
              <a:rPr lang="en-US" dirty="0"/>
              <a:t> and run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 mode</a:t>
            </a:r>
            <a:r>
              <a:rPr lang="en-US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in PHP Storm</a:t>
            </a:r>
            <a:r>
              <a:rPr lang="bg-BG" dirty="0"/>
              <a:t> (2)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547" y="1928998"/>
            <a:ext cx="8466554" cy="450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486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2703599" cy="5570355"/>
          </a:xfrm>
        </p:spPr>
        <p:txBody>
          <a:bodyPr/>
          <a:lstStyle/>
          <a:p>
            <a:r>
              <a:rPr lang="en-US" dirty="0"/>
              <a:t>Enjoy the Debugging Experience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in PHP Storm (2)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012" y="1229704"/>
            <a:ext cx="7740266" cy="524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302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113799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XAMPP</a:t>
            </a:r>
            <a:r>
              <a:rPr lang="en-US" sz="3200" dirty="0"/>
              <a:t> is easy-to-install package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PHP + Apache + MySQL + admin panel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sz="3200" dirty="0"/>
              <a:t>PHP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IDEs</a:t>
            </a:r>
            <a:r>
              <a:rPr lang="en-US" sz="3200" dirty="0"/>
              <a:t> simplify PHP development</a:t>
            </a:r>
          </a:p>
          <a:p>
            <a:pPr lvl="1">
              <a:lnSpc>
                <a:spcPct val="110000"/>
              </a:lnSpc>
            </a:pPr>
            <a:r>
              <a:rPr lang="en-US" sz="3000" noProof="1"/>
              <a:t>phpStorm</a:t>
            </a:r>
            <a:r>
              <a:rPr lang="en-US" sz="3000" dirty="0"/>
              <a:t>, Eclipse / </a:t>
            </a:r>
            <a:r>
              <a:rPr lang="en-US" sz="3000" noProof="1"/>
              <a:t>Aptana</a:t>
            </a:r>
            <a:r>
              <a:rPr lang="en-US" sz="3000" dirty="0"/>
              <a:t>, NetBeans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sz="3200" noProof="1">
                <a:solidFill>
                  <a:schemeClr val="tx2">
                    <a:lumMod val="75000"/>
                  </a:schemeClr>
                </a:solidFill>
              </a:rPr>
              <a:t>Xdebug</a:t>
            </a:r>
            <a:r>
              <a:rPr lang="en-US" sz="3200" dirty="0"/>
              <a:t> can debug PHP scripts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Install </a:t>
            </a:r>
            <a:r>
              <a:rPr lang="en-US" sz="3000" noProof="1"/>
              <a:t>Xdebug</a:t>
            </a:r>
            <a:r>
              <a:rPr lang="en-US" sz="3000" dirty="0"/>
              <a:t> extension in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php.ini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Configure </a:t>
            </a:r>
            <a:r>
              <a:rPr lang="en-US" sz="3000" noProof="1"/>
              <a:t>Xdebug</a:t>
            </a:r>
            <a:r>
              <a:rPr lang="en-US" sz="3000" dirty="0"/>
              <a:t> in your IDE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012" y="1363331"/>
            <a:ext cx="3581400" cy="265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012" y="4419600"/>
            <a:ext cx="3581399" cy="1772143"/>
          </a:xfrm>
          <a:prstGeom prst="roundRect">
            <a:avLst>
              <a:gd name="adj" fmla="val 2883"/>
            </a:avLst>
          </a:prstGeom>
        </p:spPr>
      </p:pic>
    </p:spTree>
    <p:extLst>
      <p:ext uri="{BB962C8B-B14F-4D97-AF65-F5344CB8AC3E}">
        <p14:creationId xmlns:p14="http://schemas.microsoft.com/office/powerpoint/2010/main" val="39524085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XAMPP: PHP + MySQL Dev Environment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https://softuni.bg/courses/software-technologies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682936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dirty="0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311264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313687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26720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6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spcBef>
                <a:spcPts val="1200"/>
              </a:spcBef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#soft-tech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057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34376"/>
            <a:ext cx="8938472" cy="820600"/>
          </a:xfrm>
        </p:spPr>
        <p:txBody>
          <a:bodyPr/>
          <a:lstStyle/>
          <a:p>
            <a:r>
              <a:rPr lang="en-US" dirty="0"/>
              <a:t>XAMPP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12544"/>
            <a:ext cx="8938472" cy="688256"/>
          </a:xfrm>
        </p:spPr>
        <p:txBody>
          <a:bodyPr/>
          <a:lstStyle/>
          <a:p>
            <a:r>
              <a:rPr lang="en-US" dirty="0"/>
              <a:t>Install and Configure XAMPP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412" y="762000"/>
            <a:ext cx="4777528" cy="3704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12" y="1069425"/>
            <a:ext cx="1973704" cy="2400452"/>
          </a:xfrm>
          <a:prstGeom prst="roundRect">
            <a:avLst>
              <a:gd name="adj" fmla="val 2374"/>
            </a:avLst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811" y="1826562"/>
            <a:ext cx="4170573" cy="289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117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>
                <a:solidFill>
                  <a:srgbClr val="F3BE60"/>
                </a:solidFill>
                <a:latin typeface="Calibri (Body)"/>
                <a:cs typeface="Consolas" panose="020B0609020204030204" pitchFamily="49" charset="0"/>
              </a:rPr>
              <a:t>XAMPP</a:t>
            </a:r>
            <a:r>
              <a:rPr lang="en-US" dirty="0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(/ˈzæmp/ or /ˈɛks.æmp/)</a:t>
            </a:r>
          </a:p>
          <a:p>
            <a:pPr marL="609494" lvl="2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PHP + MySQL + Apache + tools</a:t>
            </a:r>
          </a:p>
          <a:p>
            <a:pPr marL="609494" lvl="2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Free, open source software package</a:t>
            </a:r>
          </a:p>
          <a:p>
            <a:pPr marL="609494" lvl="2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Runs on Windows, Linux and Mac OS X</a:t>
            </a:r>
          </a:p>
          <a:p>
            <a:pPr marL="609494" lvl="2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>
                <a:solidFill>
                  <a:srgbClr val="F3BE60"/>
                </a:solidFill>
                <a:latin typeface="Calibri (Body)"/>
                <a:cs typeface="Consolas" panose="020B0609020204030204" pitchFamily="49" charset="0"/>
              </a:rPr>
              <a:t>Apache</a:t>
            </a:r>
            <a:r>
              <a:rPr lang="en-US" dirty="0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 Web server + OpenSSL</a:t>
            </a:r>
          </a:p>
          <a:p>
            <a:pPr marL="609494" lvl="2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>
                <a:solidFill>
                  <a:srgbClr val="F3BE60"/>
                </a:solidFill>
                <a:latin typeface="Calibri (Body)"/>
                <a:cs typeface="Consolas" panose="020B0609020204030204" pitchFamily="49" charset="0"/>
              </a:rPr>
              <a:t>MySQL</a:t>
            </a:r>
            <a:r>
              <a:rPr lang="en-US" dirty="0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 database +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Calibri (Body)"/>
                <a:cs typeface="Consolas" panose="020B0609020204030204" pitchFamily="49" charset="0"/>
              </a:rPr>
              <a:t>phpMyAdmin</a:t>
            </a:r>
          </a:p>
          <a:p>
            <a:pPr marL="609494" lvl="2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Scripting languages: </a:t>
            </a:r>
            <a:r>
              <a:rPr lang="en-US" dirty="0">
                <a:solidFill>
                  <a:srgbClr val="F3BE60"/>
                </a:solidFill>
                <a:latin typeface="Calibri (Body)"/>
                <a:cs typeface="Consolas" panose="020B0609020204030204" pitchFamily="49" charset="0"/>
              </a:rPr>
              <a:t>PHP</a:t>
            </a:r>
            <a:r>
              <a:rPr lang="en-US" dirty="0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 and </a:t>
            </a:r>
            <a:r>
              <a:rPr lang="en-US" dirty="0">
                <a:solidFill>
                  <a:srgbClr val="F3BE60"/>
                </a:solidFill>
                <a:latin typeface="Calibri (Body)"/>
                <a:cs typeface="Consolas" panose="020B0609020204030204" pitchFamily="49" charset="0"/>
              </a:rPr>
              <a:t>Perl</a:t>
            </a:r>
          </a:p>
          <a:p>
            <a:pPr marL="609494" lvl="2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 (Body)"/>
                <a:cs typeface="Consolas" panose="020B0609020204030204" pitchFamily="49" charset="0"/>
              </a:rPr>
              <a:t>Admin panel </a:t>
            </a:r>
            <a:r>
              <a:rPr lang="en-US" dirty="0">
                <a:solidFill>
                  <a:srgbClr val="FDF4E3"/>
                </a:solidFill>
                <a:latin typeface="Calibri (Body)"/>
                <a:cs typeface="Consolas" panose="020B0609020204030204" pitchFamily="49" charset="0"/>
              </a:rPr>
              <a:t>for simplified administration</a:t>
            </a:r>
            <a:endParaRPr lang="en-US" dirty="0">
              <a:solidFill>
                <a:srgbClr val="F3BE60"/>
              </a:solidFill>
              <a:latin typeface="Calibri (Body)"/>
              <a:cs typeface="Consolas" panose="020B0609020204030204" pitchFamily="49" charset="0"/>
            </a:endParaRPr>
          </a:p>
        </p:txBody>
      </p:sp>
      <p:sp>
        <p:nvSpPr>
          <p:cNvPr id="493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XAMPP</a:t>
            </a:r>
            <a:r>
              <a:rPr lang="bg-BG" dirty="0"/>
              <a:t>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212" y="2261901"/>
            <a:ext cx="2507104" cy="3049182"/>
          </a:xfrm>
          <a:prstGeom prst="roundRect">
            <a:avLst>
              <a:gd name="adj" fmla="val 2374"/>
            </a:avLst>
          </a:prstGeom>
        </p:spPr>
      </p:pic>
    </p:spTree>
    <p:extLst>
      <p:ext uri="{BB962C8B-B14F-4D97-AF65-F5344CB8AC3E}">
        <p14:creationId xmlns:p14="http://schemas.microsoft.com/office/powerpoint/2010/main" val="1536155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377413"/>
            <a:ext cx="11804821" cy="53440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Downloading</a:t>
            </a:r>
            <a:r>
              <a:rPr lang="en-US" dirty="0"/>
              <a:t> XAMPP:</a:t>
            </a:r>
          </a:p>
          <a:p>
            <a:pPr lvl="1"/>
            <a:r>
              <a:rPr lang="en-US" b="1" u="sng" dirty="0">
                <a:solidFill>
                  <a:srgbClr val="F3BE60"/>
                </a:solidFill>
                <a:hlinkClick r:id="rId2"/>
              </a:rPr>
              <a:t>https://www.apachefriends.org/download.html</a:t>
            </a:r>
            <a:endParaRPr lang="en-US" b="1" u="sng" dirty="0">
              <a:solidFill>
                <a:srgbClr val="F3BE60"/>
              </a:solidFill>
            </a:endParaRPr>
          </a:p>
          <a:p>
            <a:pPr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Installing</a:t>
            </a:r>
            <a:r>
              <a:rPr lang="en-US" dirty="0"/>
              <a:t> XAMPP for Windows:</a:t>
            </a:r>
          </a:p>
          <a:p>
            <a:pPr lvl="1"/>
            <a:r>
              <a:rPr lang="en-US" dirty="0"/>
              <a:t>Download the installer (run it as administrator)</a:t>
            </a:r>
          </a:p>
          <a:p>
            <a:pPr lvl="1"/>
            <a:r>
              <a:rPr lang="en-US" dirty="0"/>
              <a:t>Usual Windows installation: Next -&gt; Next -&gt; Finish</a:t>
            </a:r>
          </a:p>
          <a:p>
            <a:pPr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Running</a:t>
            </a:r>
            <a:r>
              <a:rPr lang="en-US" dirty="0"/>
              <a:t> XAMPP</a:t>
            </a:r>
          </a:p>
          <a:p>
            <a:pPr lvl="1"/>
            <a:r>
              <a:rPr lang="en-US" dirty="0"/>
              <a:t>XAMPP start as a tray icon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Download, Install and Run XAMPP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212" y="1105712"/>
            <a:ext cx="4153329" cy="834777"/>
          </a:xfrm>
          <a:prstGeom prst="roundRect">
            <a:avLst>
              <a:gd name="adj" fmla="val 605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0227" y="3048000"/>
            <a:ext cx="1960585" cy="325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775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412" y="13837"/>
            <a:ext cx="9577597" cy="1110780"/>
          </a:xfrm>
        </p:spPr>
        <p:txBody>
          <a:bodyPr>
            <a:normAutofit/>
          </a:bodyPr>
          <a:lstStyle/>
          <a:p>
            <a:r>
              <a:rPr lang="en-US" dirty="0"/>
              <a:t>XAMPP: Collision with Skype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612" y="1219200"/>
            <a:ext cx="6631816" cy="510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120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412" y="13837"/>
            <a:ext cx="9577597" cy="1110780"/>
          </a:xfrm>
        </p:spPr>
        <p:txBody>
          <a:bodyPr>
            <a:normAutofit/>
          </a:bodyPr>
          <a:lstStyle/>
          <a:p>
            <a:r>
              <a:rPr lang="en-US" dirty="0"/>
              <a:t>XAMPP Control Panel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012" y="1066800"/>
            <a:ext cx="8361251" cy="5400385"/>
          </a:xfrm>
          <a:prstGeom prst="rect">
            <a:avLst/>
          </a:prstGeom>
        </p:spPr>
      </p:pic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962108" y="550608"/>
            <a:ext cx="1752600" cy="990600"/>
          </a:xfrm>
          <a:prstGeom prst="wedgeRoundRectCallout">
            <a:avLst>
              <a:gd name="adj1" fmla="val -109672"/>
              <a:gd name="adj2" fmla="val 16431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Used TCP ports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08012" y="2438400"/>
            <a:ext cx="2192246" cy="1049840"/>
          </a:xfrm>
          <a:prstGeom prst="wedgeRoundRectCallout">
            <a:avLst>
              <a:gd name="adj1" fmla="val 101465"/>
              <a:gd name="adj2" fmla="val -4325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Windows process IDs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7618412" y="4343400"/>
            <a:ext cx="1828800" cy="1524000"/>
          </a:xfrm>
          <a:prstGeom prst="wedgeRoundRectCallout">
            <a:avLst>
              <a:gd name="adj1" fmla="val -100264"/>
              <a:gd name="adj2" fmla="val -1695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System messages (logs)</a:t>
            </a:r>
          </a:p>
        </p:txBody>
      </p:sp>
    </p:spTree>
    <p:extLst>
      <p:ext uri="{BB962C8B-B14F-4D97-AF65-F5344CB8AC3E}">
        <p14:creationId xmlns:p14="http://schemas.microsoft.com/office/powerpoint/2010/main" val="1747029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Location of public HTML files (document root)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./htdocs</a:t>
            </a:r>
            <a:endParaRPr lang="en-US" dirty="0"/>
          </a:p>
          <a:p>
            <a:r>
              <a:rPr lang="en-US" dirty="0"/>
              <a:t>Location of Apache Web server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./apache</a:t>
            </a:r>
            <a:endParaRPr lang="en-US" dirty="0"/>
          </a:p>
          <a:p>
            <a:r>
              <a:rPr lang="en-US" dirty="0"/>
              <a:t>Location of PHP interpreter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./php</a:t>
            </a:r>
            <a:endParaRPr lang="en-US" dirty="0"/>
          </a:p>
          <a:p>
            <a:r>
              <a:rPr lang="en-US" dirty="0"/>
              <a:t>Location of MySQL database server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./mysql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XAMPP Directories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7233" y="1226894"/>
            <a:ext cx="1969179" cy="516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329886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701</Words>
  <Application>Microsoft Office PowerPoint</Application>
  <PresentationFormat>Custom</PresentationFormat>
  <Paragraphs>169</Paragraphs>
  <Slides>28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(Body)</vt:lpstr>
      <vt:lpstr>Consolas</vt:lpstr>
      <vt:lpstr>Wingdings</vt:lpstr>
      <vt:lpstr>Wingdings 2</vt:lpstr>
      <vt:lpstr>SoftUni 16x9</vt:lpstr>
      <vt:lpstr>1_SoftUni 16x9</vt:lpstr>
      <vt:lpstr>XAMPP</vt:lpstr>
      <vt:lpstr>Table of Contents</vt:lpstr>
      <vt:lpstr>Have a Question?</vt:lpstr>
      <vt:lpstr>XAMPP</vt:lpstr>
      <vt:lpstr>What is XAMPP?</vt:lpstr>
      <vt:lpstr>Download, Install and Run XAMPP</vt:lpstr>
      <vt:lpstr>XAMPP: Collision with Skype</vt:lpstr>
      <vt:lpstr>XAMPP Control Panel</vt:lpstr>
      <vt:lpstr>XAMPP Directories</vt:lpstr>
      <vt:lpstr>XAMPP Configuration Files</vt:lpstr>
      <vt:lpstr>PHP IDEs</vt:lpstr>
      <vt:lpstr>PHP Storm</vt:lpstr>
      <vt:lpstr>NetBeans for PHP</vt:lpstr>
      <vt:lpstr>Eclipse PDT / Aptana Studio</vt:lpstr>
      <vt:lpstr>Debugging PHP</vt:lpstr>
      <vt:lpstr>Xdebug</vt:lpstr>
      <vt:lpstr>Check for Xdebug with phpinfo()</vt:lpstr>
      <vt:lpstr>Download Xdebug</vt:lpstr>
      <vt:lpstr>Enable the XDdebug Extension in php.ini</vt:lpstr>
      <vt:lpstr>Restart Apache and Your IDE</vt:lpstr>
      <vt:lpstr>Check Again for Xdebug with phpinfo()</vt:lpstr>
      <vt:lpstr>Debugging in PHP Storm</vt:lpstr>
      <vt:lpstr>Debugging in PHP Storm (2)</vt:lpstr>
      <vt:lpstr>Debugging in PHP Storm (2)</vt:lpstr>
      <vt:lpstr>Summary</vt:lpstr>
      <vt:lpstr>XAMPP: PHP + MySQL Dev Environment</vt:lpstr>
      <vt:lpstr>License</vt:lpstr>
      <vt:lpstr>Trainings @ Software University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XAMPP</dc:title>
  <dc:subject>PHP and MySQL Course</dc:subject>
  <dc:creator/>
  <cp:keywords>XAMPP, PHP, MySQL, Apache, phpMyAdmin</cp:keywords>
  <dc:description>https://softuni.bg/courses/software-technologies</dc:description>
  <cp:lastModifiedBy/>
  <cp:revision>1</cp:revision>
  <dcterms:created xsi:type="dcterms:W3CDTF">2014-01-02T17:00:34Z</dcterms:created>
  <dcterms:modified xsi:type="dcterms:W3CDTF">2017-02-28T14:57:31Z</dcterms:modified>
  <cp:category>PHP, Web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